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1164" y="93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image" Target="../media/image1.gif"/><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19" Type="http://schemas.openxmlformats.org/officeDocument/2006/relationships/image" Target="../media/image18.t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3600" baseline="30000" dirty="0">
                <a:latin typeface="Helvetica" panose="020B0604020202020204" pitchFamily="34" charset="0"/>
                <a:cs typeface="Helvetica" panose="020B0604020202020204" pitchFamily="34" charset="0"/>
              </a:rPr>
              <a:t>1</a:t>
            </a:r>
            <a:r>
              <a:rPr lang="en-US" sz="3600" i="1" dirty="0">
                <a:latin typeface="Helvetica" panose="020B0604020202020204" pitchFamily="34" charset="0"/>
                <a:cs typeface="Helvetica" panose="020B0604020202020204" pitchFamily="34" charset="0"/>
              </a:rPr>
              <a:t>Department of Computer Science, University of Maryland, College Park; </a:t>
            </a:r>
            <a:r>
              <a:rPr lang="en-US" sz="3600" b="1" baseline="30000" dirty="0" smtClean="0">
                <a:latin typeface="Helvetica" panose="020B0604020202020204" pitchFamily="34" charset="0"/>
                <a:cs typeface="Helvetica" panose="020B0604020202020204" pitchFamily="34" charset="0"/>
              </a:rPr>
              <a:t>2</a:t>
            </a:r>
            <a:r>
              <a:rPr lang="en-US" sz="3600" i="1" dirty="0" smtClean="0">
                <a:latin typeface="Helvetica" panose="020B0604020202020204" pitchFamily="34" charset="0"/>
                <a:cs typeface="Helvetica" panose="020B0604020202020204" pitchFamily="34" charset="0"/>
              </a:rPr>
              <a:t>FDA/CDRH/OSEL/DIDSR</a:t>
            </a:r>
            <a:endParaRPr lang="en-US" sz="3600" i="1" dirty="0">
              <a:latin typeface="Helvetica" panose="020B0604020202020204" pitchFamily="34" charset="0"/>
              <a:cs typeface="Helvetica"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118800" y="34015680"/>
            <a:ext cx="123444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3088646"/>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832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201168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3258800"/>
            <a:ext cx="123444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smtClean="0">
                <a:latin typeface="Helvetica" panose="020B0604020202020204" pitchFamily="34" charset="0"/>
                <a:cs typeface="Helvetica" panose="020B0604020202020204" pitchFamily="34" charset="0"/>
              </a:rPr>
              <a:t>NDP and 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QuPath:</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a:t>
            </a:r>
            <a:r>
              <a:rPr lang="en-US" sz="3600" b="0" dirty="0" smtClean="0">
                <a:latin typeface="Helvetica" panose="020B0604020202020204" pitchFamily="34" charset="0"/>
                <a:cs typeface="Helvetica" panose="020B0604020202020204" pitchFamily="34" charset="0"/>
              </a:rPr>
              <a:t>reference </a:t>
            </a:r>
            <a:r>
              <a:rPr lang="en-US" sz="3600" b="0" dirty="0">
                <a:latin typeface="Helvetica" panose="020B0604020202020204" pitchFamily="34" charset="0"/>
                <a:cs typeface="Helvetica" panose="020B0604020202020204" pitchFamily="34" charset="0"/>
              </a:rPr>
              <a:t>(µ=18.79 and µ=18.69)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a:t>
            </a:r>
            <a:r>
              <a:rPr lang="en-US" sz="3600" b="0" dirty="0" smtClean="0">
                <a:latin typeface="Helvetica" panose="020B0604020202020204" pitchFamily="34" charset="0"/>
                <a:cs typeface="Helvetica" panose="020B0604020202020204" pitchFamily="34" charset="0"/>
              </a:rPr>
              <a:t>w.r.t. reference correlates </a:t>
            </a:r>
            <a:r>
              <a:rPr lang="en-US" sz="3600" b="0" dirty="0">
                <a:latin typeface="Helvetica" panose="020B0604020202020204" pitchFamily="34" charset="0"/>
                <a:cs typeface="Helvetica" panose="020B0604020202020204" pitchFamily="34" charset="0"/>
              </a:rPr>
              <a:t>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  </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Different </a:t>
            </a:r>
            <a:r>
              <a:rPr lang="en-US" sz="3600" b="0" dirty="0">
                <a:latin typeface="Helvetica" panose="020B0604020202020204" pitchFamily="34" charset="0"/>
                <a:cs typeface="Helvetica" panose="020B0604020202020204" pitchFamily="34" charset="0"/>
              </a:rPr>
              <a:t>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smtClean="0">
                <a:latin typeface="Helvetica" panose="020B0604020202020204" pitchFamily="34" charset="0"/>
                <a:cs typeface="Helvetica" panose="020B0604020202020204" pitchFamily="34" charset="0"/>
              </a:rPr>
              <a:t>macroblock patterns</a:t>
            </a:r>
          </a:p>
          <a:p>
            <a:pPr algn="just">
              <a:spcBef>
                <a:spcPts val="600"/>
              </a:spcBef>
            </a:pPr>
            <a:r>
              <a:rPr lang="en-US" sz="3600" b="0" dirty="0" smtClean="0">
                <a:latin typeface="Helvetica" panose="020B0604020202020204" pitchFamily="34" charset="0"/>
                <a:cs typeface="Helvetica" panose="020B0604020202020204" pitchFamily="34" charset="0"/>
              </a:rPr>
              <a:t>ASAP vs NDP/Sedeen/QuPath</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Pixelized”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patterns similar to lossy </a:t>
            </a:r>
            <a:r>
              <a:rPr lang="en-US" sz="3600" b="0" dirty="0" smtClean="0">
                <a:latin typeface="Helvetica" panose="020B0604020202020204" pitchFamily="34" charset="0"/>
                <a:cs typeface="Helvetica" panose="020B0604020202020204" pitchFamily="34" charset="0"/>
              </a:rPr>
              <a:t>compression</a:t>
            </a:r>
          </a:p>
        </p:txBody>
      </p:sp>
      <p:sp>
        <p:nvSpPr>
          <p:cNvPr id="44" name="Text Box 34"/>
          <p:cNvSpPr txBox="1">
            <a:spLocks noChangeArrowheads="1"/>
          </p:cNvSpPr>
          <p:nvPr/>
        </p:nvSpPr>
        <p:spPr bwMode="auto">
          <a:xfrm>
            <a:off x="36118800" y="12344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3258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1" y="17373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1" y="182880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1" y="18470880"/>
            <a:ext cx="13716002"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898633" y="21214080"/>
            <a:ext cx="13731768" cy="8201658"/>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o</a:t>
            </a:r>
            <a:r>
              <a:rPr lang="en-US" sz="3600" dirty="0" smtClean="0">
                <a:latin typeface="Helvetica" panose="020B0604020202020204" pitchFamily="34" charset="0"/>
                <a:cs typeface="Helvetica" panose="020B0604020202020204" pitchFamily="34" charset="0"/>
              </a:rPr>
              <a:t>pen </a:t>
            </a:r>
            <a:r>
              <a:rPr lang="en-US" sz="3600" dirty="0">
                <a:latin typeface="Helvetica" panose="020B0604020202020204" pitchFamily="34" charset="0"/>
                <a:cs typeface="Helvetica" panose="020B0604020202020204" pitchFamily="34" charset="0"/>
              </a:rPr>
              <a:t>the same WSI file with two different </a:t>
            </a:r>
            <a:r>
              <a:rPr lang="en-US" sz="3600" dirty="0" smtClean="0">
                <a:latin typeface="Helvetica" panose="020B0604020202020204" pitchFamily="34" charset="0"/>
                <a:cs typeface="Helvetica" panose="020B0604020202020204" pitchFamily="34" charset="0"/>
              </a:rPr>
              <a:t>viewers</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generate keyboard/mouse events </a:t>
            </a:r>
            <a:r>
              <a:rPr lang="en-US" sz="3600" dirty="0" smtClean="0">
                <a:latin typeface="Helvetica" panose="020B0604020202020204" pitchFamily="34" charset="0"/>
                <a:cs typeface="Helvetica" panose="020B0604020202020204" pitchFamily="34" charset="0"/>
              </a:rPr>
              <a:t> to select a predefined region-of-interest (ROI) in the reference viewer</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a:t>
            </a:r>
            <a:r>
              <a:rPr lang="en-US" sz="3600" dirty="0">
                <a:latin typeface="Helvetica" panose="020B0604020202020204" pitchFamily="34" charset="0"/>
                <a:cs typeface="Helvetica" panose="020B0604020202020204" pitchFamily="34" charset="0"/>
              </a:rPr>
              <a:t> </a:t>
            </a:r>
            <a:r>
              <a:rPr lang="en-US" sz="3600" dirty="0" smtClean="0">
                <a:latin typeface="Helvetica" panose="020B0604020202020204" pitchFamily="34" charset="0"/>
                <a:cs typeface="Helvetica" panose="020B0604020202020204" pitchFamily="34" charset="0"/>
              </a:rPr>
              <a:t>to </a:t>
            </a:r>
            <a:r>
              <a:rPr lang="en-US" sz="3600" dirty="0">
                <a:latin typeface="Helvetica" panose="020B0604020202020204" pitchFamily="34" charset="0"/>
                <a:cs typeface="Helvetica" panose="020B0604020202020204" pitchFamily="34" charset="0"/>
              </a:rPr>
              <a:t>select the same </a:t>
            </a:r>
            <a:r>
              <a:rPr lang="en-US" sz="3600" dirty="0" smtClean="0">
                <a:latin typeface="Helvetica" panose="020B0604020202020204" pitchFamily="34" charset="0"/>
                <a:cs typeface="Helvetica" panose="020B0604020202020204" pitchFamily="34" charset="0"/>
              </a:rPr>
              <a:t>ROI automatically in the third-party viewer</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check the registration accuracy; if not registered correctly, go back to Step 3</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calculate the color difference (∆E) for each pixel</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report statistical and graphic results</a:t>
            </a:r>
          </a:p>
        </p:txBody>
      </p:sp>
      <p:sp>
        <p:nvSpPr>
          <p:cNvPr id="38" name="Text Box 34"/>
          <p:cNvSpPr txBox="1">
            <a:spLocks noChangeArrowheads="1"/>
          </p:cNvSpPr>
          <p:nvPr/>
        </p:nvSpPr>
        <p:spPr bwMode="auto">
          <a:xfrm>
            <a:off x="15609916" y="12801600"/>
            <a:ext cx="19202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RESULTS</a:t>
            </a:r>
            <a:endParaRPr lang="en-US" sz="4000" dirty="0">
              <a:effectLst/>
              <a:latin typeface="Helvetica" panose="020B0604020202020204" pitchFamily="34" charset="0"/>
              <a:cs typeface="Helvetica" panose="020B0604020202020204" pitchFamily="34" charset="0"/>
            </a:endParaRPr>
          </a:p>
        </p:txBody>
      </p:sp>
      <p:sp>
        <p:nvSpPr>
          <p:cNvPr id="39" name="Rectangle 38"/>
          <p:cNvSpPr/>
          <p:nvPr/>
        </p:nvSpPr>
        <p:spPr>
          <a:xfrm>
            <a:off x="15544800" y="13716000"/>
            <a:ext cx="19202400" cy="1261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671796"/>
            <a:ext cx="1234440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p>
        </p:txBody>
      </p:sp>
      <p:sp>
        <p:nvSpPr>
          <p:cNvPr id="66" name="Text Box 34"/>
          <p:cNvSpPr txBox="1">
            <a:spLocks noChangeArrowheads="1"/>
          </p:cNvSpPr>
          <p:nvPr/>
        </p:nvSpPr>
        <p:spPr bwMode="auto">
          <a:xfrm>
            <a:off x="36148182" y="30733472"/>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REFERENCE</a:t>
            </a:r>
            <a:endParaRPr lang="en-US" sz="36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1546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398" y="4572000"/>
            <a:ext cx="137160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ABSTRACT</a:t>
            </a:r>
            <a:endParaRPr lang="en-US" sz="40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398" y="54864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69150" y="5674228"/>
            <a:ext cx="13716002"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398" y="8229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BACKGROUND</a:t>
            </a:r>
            <a:endParaRPr lang="en-US" sz="40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1" y="9235440"/>
            <a:ext cx="13715996" cy="4877671"/>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5544800" y="4572000"/>
            <a:ext cx="19201067"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5544800" y="5486400"/>
            <a:ext cx="19201067"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84" name="Group 83"/>
          <p:cNvGrpSpPr/>
          <p:nvPr/>
        </p:nvGrpSpPr>
        <p:grpSpPr>
          <a:xfrm>
            <a:off x="15651534" y="7315200"/>
            <a:ext cx="19095666" cy="5308372"/>
            <a:chOff x="15651534" y="7493228"/>
            <a:chExt cx="19095666" cy="5308372"/>
          </a:xfrm>
        </p:grpSpPr>
        <p:grpSp>
          <p:nvGrpSpPr>
            <p:cNvPr id="64" name="Group 63"/>
            <p:cNvGrpSpPr/>
            <p:nvPr/>
          </p:nvGrpSpPr>
          <p:grpSpPr>
            <a:xfrm>
              <a:off x="30224680" y="7493228"/>
              <a:ext cx="4522520" cy="5308371"/>
              <a:chOff x="29418347" y="7493228"/>
              <a:chExt cx="4522520" cy="5308371"/>
            </a:xfrm>
          </p:grpSpPr>
          <p:grpSp>
            <p:nvGrpSpPr>
              <p:cNvPr id="69" name="Group 68"/>
              <p:cNvGrpSpPr/>
              <p:nvPr/>
            </p:nvGrpSpPr>
            <p:grpSpPr>
              <a:xfrm>
                <a:off x="29418347" y="7493229"/>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a:latin typeface="Helvetica" panose="020B0604020202020204" pitchFamily="34" charset="0"/>
                      <a:cs typeface="Helvetica" panose="020B0604020202020204" pitchFamily="34" charset="0"/>
                    </a:rPr>
                    <a:t>Radboud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780" y="7493228"/>
                <a:ext cx="896421" cy="903815"/>
              </a:xfrm>
              <a:prstGeom prst="rect">
                <a:avLst/>
              </a:prstGeom>
            </p:spPr>
          </p:pic>
        </p:grpSp>
        <p:grpSp>
          <p:nvGrpSpPr>
            <p:cNvPr id="61" name="Group 60"/>
            <p:cNvGrpSpPr/>
            <p:nvPr/>
          </p:nvGrpSpPr>
          <p:grpSpPr>
            <a:xfrm>
              <a:off x="15651534" y="7529040"/>
              <a:ext cx="4631667" cy="5272560"/>
              <a:chOff x="15651534" y="7529040"/>
              <a:chExt cx="4631667" cy="5272560"/>
            </a:xfrm>
          </p:grpSpPr>
          <p:grpSp>
            <p:nvGrpSpPr>
              <p:cNvPr id="68" name="Group 67"/>
              <p:cNvGrpSpPr/>
              <p:nvPr/>
            </p:nvGrpSpPr>
            <p:grpSpPr>
              <a:xfrm>
                <a:off x="15651534" y="7529040"/>
                <a:ext cx="4631667" cy="5272560"/>
                <a:chOff x="13716000" y="5336585"/>
                <a:chExt cx="4153517" cy="47422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5"/>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94708" y="7532176"/>
                <a:ext cx="1015904" cy="494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25393853" y="7493229"/>
              <a:ext cx="4576443" cy="5308370"/>
              <a:chOff x="24828520" y="7493229"/>
              <a:chExt cx="4576443" cy="5308370"/>
            </a:xfrm>
          </p:grpSpPr>
          <p:grpSp>
            <p:nvGrpSpPr>
              <p:cNvPr id="70" name="Group 69"/>
              <p:cNvGrpSpPr/>
              <p:nvPr/>
            </p:nvGrpSpPr>
            <p:grpSpPr>
              <a:xfrm>
                <a:off x="24828520" y="7500508"/>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QuPath</a:t>
                  </a: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4307" y="7493229"/>
                <a:ext cx="570969" cy="577362"/>
              </a:xfrm>
              <a:prstGeom prst="rect">
                <a:avLst/>
              </a:prstGeom>
            </p:spPr>
          </p:pic>
        </p:grpSp>
        <p:grpSp>
          <p:nvGrpSpPr>
            <p:cNvPr id="62" name="Group 61"/>
            <p:cNvGrpSpPr/>
            <p:nvPr/>
          </p:nvGrpSpPr>
          <p:grpSpPr>
            <a:xfrm>
              <a:off x="20537586" y="7524916"/>
              <a:ext cx="4601882" cy="5276684"/>
              <a:chOff x="20240026" y="7524916"/>
              <a:chExt cx="4601882" cy="5276684"/>
            </a:xfrm>
          </p:grpSpPr>
          <p:grpSp>
            <p:nvGrpSpPr>
              <p:cNvPr id="71" name="Group 70"/>
              <p:cNvGrpSpPr/>
              <p:nvPr/>
            </p:nvGrpSpPr>
            <p:grpSpPr>
              <a:xfrm>
                <a:off x="20240033" y="7524916"/>
                <a:ext cx="4601875" cy="5276684"/>
                <a:chOff x="30175201" y="5508738"/>
                <a:chExt cx="4126800" cy="4746003"/>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8"/>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Sedeen</a:t>
                  </a:r>
                </a:p>
                <a:p>
                  <a:pPr algn="ctr"/>
                  <a:r>
                    <a:rPr lang="en-US" sz="3200" dirty="0">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0240026" y="7540359"/>
                <a:ext cx="1433937" cy="419662"/>
              </a:xfrm>
              <a:prstGeom prst="rect">
                <a:avLst/>
              </a:prstGeom>
            </p:spPr>
          </p:pic>
        </p:grpSp>
      </p:grpSp>
      <p:sp>
        <p:nvSpPr>
          <p:cNvPr id="87" name="TextBox 86"/>
          <p:cNvSpPr txBox="1"/>
          <p:nvPr/>
        </p:nvSpPr>
        <p:spPr>
          <a:xfrm>
            <a:off x="40386000" y="2286000"/>
            <a:ext cx="4419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173200"/>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14881811"/>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endCxn id="20" idx="1"/>
            </p:cNvCxnSpPr>
            <p:nvPr/>
          </p:nvCxnSpPr>
          <p:spPr>
            <a:xfrm>
              <a:off x="5943600" y="15906801"/>
              <a:ext cx="1061485"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05085" y="15614413"/>
              <a:ext cx="1452257" cy="584775"/>
            </a:xfrm>
            <a:prstGeom prst="rect">
              <a:avLst/>
            </a:prstGeom>
            <a:noFill/>
            <a:ln>
              <a:solidFill>
                <a:schemeClr val="tx1"/>
              </a:solidFill>
            </a:ln>
          </p:spPr>
          <p:txBody>
            <a:bodyPr wrap="none" rtlCol="0">
              <a:spAutoFit/>
            </a:bodyPr>
            <a:lstStyle/>
            <a:p>
              <a:pPr algn="ctr"/>
              <a:r>
                <a:rPr lang="en-US" sz="3200" dirty="0" smtClean="0"/>
                <a:t>WSI file</a:t>
              </a:r>
              <a:endParaRPr lang="en-US" sz="3200" dirty="0"/>
            </a:p>
          </p:txBody>
        </p:sp>
        <p:cxnSp>
          <p:nvCxnSpPr>
            <p:cNvPr id="92" name="Straight Arrow Connector 91"/>
            <p:cNvCxnSpPr>
              <a:stCxn id="20" idx="3"/>
              <a:endCxn id="1026" idx="1"/>
            </p:cNvCxnSpPr>
            <p:nvPr/>
          </p:nvCxnSpPr>
          <p:spPr>
            <a:xfrm flipV="1">
              <a:off x="8457342" y="15876311"/>
              <a:ext cx="1256893" cy="3049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5544733" y="5691351"/>
            <a:ext cx="1920246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r>
              <a:rPr lang="en-US" sz="3600" dirty="0" smtClean="0">
                <a:latin typeface="Helvetica" panose="020B0604020202020204" pitchFamily="34" charset="0"/>
                <a:cs typeface="Helvetica" panose="020B0604020202020204" pitchFamily="34" charset="0"/>
              </a:rPr>
              <a:t>:</a:t>
            </a:r>
            <a:endParaRPr lang="en-US" sz="3600" dirty="0">
              <a:latin typeface="Helvetica" panose="020B0604020202020204" pitchFamily="34" charset="0"/>
              <a:cs typeface="Helvetica" panose="020B0604020202020204" pitchFamily="34" charset="0"/>
            </a:endParaRPr>
          </a:p>
        </p:txBody>
      </p:sp>
      <p:sp>
        <p:nvSpPr>
          <p:cNvPr id="157" name="TextBox 8"/>
          <p:cNvSpPr txBox="1"/>
          <p:nvPr/>
        </p:nvSpPr>
        <p:spPr>
          <a:xfrm>
            <a:off x="15544800" y="13844163"/>
            <a:ext cx="829987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buFont typeface="Arial" panose="020B0604020202020204" pitchFamily="34" charset="0"/>
              <a:buChar char="•"/>
            </a:pPr>
            <a:r>
              <a:rPr lang="en-US" sz="3600" dirty="0" smtClean="0">
                <a:latin typeface="Helvetica" panose="020B0604020202020204" pitchFamily="34" charset="0"/>
                <a:cs typeface="Helvetica" panose="020B0604020202020204" pitchFamily="34" charset="0"/>
              </a:rPr>
              <a:t>Heat maps </a:t>
            </a:r>
            <a:r>
              <a:rPr lang="en-US" sz="3600" dirty="0">
                <a:latin typeface="Helvetica" panose="020B0604020202020204" pitchFamily="34" charset="0"/>
                <a:cs typeface="Helvetica" panose="020B0604020202020204" pitchFamily="34" charset="0"/>
              </a:rPr>
              <a:t>show </a:t>
            </a:r>
            <a:r>
              <a:rPr lang="en-US" sz="3600" dirty="0" smtClean="0">
                <a:latin typeface="Helvetica" panose="020B0604020202020204" pitchFamily="34" charset="0"/>
                <a:cs typeface="Helvetica" panose="020B0604020202020204" pitchFamily="34" charset="0"/>
              </a:rPr>
              <a:t>∆E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6517600" y="13820171"/>
            <a:ext cx="82296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smtClean="0">
                <a:latin typeface="Helvetica" panose="020B0604020202020204" pitchFamily="34" charset="0"/>
                <a:cs typeface="Helvetica" panose="020B0604020202020204" pitchFamily="34" charset="0"/>
              </a:rPr>
              <a:t>standard deviation </a:t>
            </a:r>
            <a:r>
              <a:rPr lang="en-US" sz="3600" dirty="0">
                <a:latin typeface="Helvetica" panose="020B0604020202020204" pitchFamily="34" charset="0"/>
                <a:cs typeface="Helvetica" panose="020B0604020202020204" pitchFamily="34" charset="0"/>
              </a:rPr>
              <a:t>shown in title</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a:t>
            </a:r>
            <a:r>
              <a:rPr lang="en-US" sz="3600" dirty="0" smtClean="0">
                <a:latin typeface="Helvetica" panose="020B0604020202020204" pitchFamily="34" charset="0"/>
                <a:cs typeface="Helvetica" panose="020B0604020202020204" pitchFamily="34" charset="0"/>
              </a:rPr>
              <a:t>in right column</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7" y="905256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3" y="210312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47" name="Group 46"/>
          <p:cNvGrpSpPr/>
          <p:nvPr/>
        </p:nvGrpSpPr>
        <p:grpSpPr>
          <a:xfrm>
            <a:off x="914400" y="30519426"/>
            <a:ext cx="13535129" cy="4684974"/>
            <a:chOff x="1095274" y="30632400"/>
            <a:chExt cx="13535129" cy="4684974"/>
          </a:xfrm>
        </p:grpSpPr>
        <p:cxnSp>
          <p:nvCxnSpPr>
            <p:cNvPr id="208" name="Straight Arrow Connector 207"/>
            <p:cNvCxnSpPr/>
            <p:nvPr/>
          </p:nvCxnSpPr>
          <p:spPr>
            <a:xfrm>
              <a:off x="4461691" y="3158650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38" name="TextBox 1037"/>
            <p:cNvSpPr txBox="1"/>
            <p:nvPr/>
          </p:nvSpPr>
          <p:spPr>
            <a:xfrm>
              <a:off x="1095274" y="3354584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433032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252325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30632400"/>
              <a:ext cx="2096814" cy="954107"/>
            </a:xfrm>
            <a:prstGeom prst="rect">
              <a:avLst/>
            </a:prstGeom>
            <a:noFill/>
            <a:ln>
              <a:solidFill>
                <a:schemeClr val="tx1"/>
              </a:solidFill>
            </a:ln>
          </p:spPr>
          <p:txBody>
            <a:bodyPr wrap="square" rtlCol="0">
              <a:spAutoFit/>
            </a:bodyPr>
            <a:lstStyle/>
            <a:p>
              <a:pPr algn="ctr"/>
              <a:r>
                <a:rPr lang="en-US" sz="2800" dirty="0"/>
                <a:t>AutoHotKey</a:t>
              </a:r>
            </a:p>
            <a:p>
              <a:pPr algn="ctr"/>
              <a:r>
                <a:rPr lang="en-US" sz="2800" dirty="0"/>
                <a:t>Script</a:t>
              </a:r>
            </a:p>
          </p:txBody>
        </p:sp>
        <p:cxnSp>
          <p:nvCxnSpPr>
            <p:cNvPr id="1041" name="Straight Arrow Connector 1040"/>
            <p:cNvCxnSpPr>
              <a:stCxn id="1038" idx="3"/>
              <a:endCxn id="165" idx="1"/>
            </p:cNvCxnSpPr>
            <p:nvPr/>
          </p:nvCxnSpPr>
          <p:spPr>
            <a:xfrm flipV="1">
              <a:off x="2277688" y="3300030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380745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300030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480737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248380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248380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241774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250815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433695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298500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479207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249285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432165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299568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480275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250353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433233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383452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2277850"/>
              <a:ext cx="1962175" cy="1569660"/>
            </a:xfrm>
            <a:prstGeom prst="rect">
              <a:avLst/>
            </a:prstGeom>
            <a:noFill/>
            <a:ln>
              <a:noFill/>
            </a:ln>
          </p:spPr>
          <p:txBody>
            <a:bodyPr wrap="square" rtlCol="0">
              <a:spAutoFit/>
            </a:bodyPr>
            <a:lstStyle/>
            <a:p>
              <a:pPr algn="ctr"/>
              <a:r>
                <a:rPr lang="en-US" sz="2400" dirty="0"/>
                <a:t>∆E, </a:t>
              </a:r>
              <a:endParaRPr lang="en-US" sz="2400" dirty="0" smtClean="0"/>
            </a:p>
            <a:p>
              <a:pPr algn="ctr"/>
              <a:r>
                <a:rPr lang="en-US" sz="2400" dirty="0" smtClean="0"/>
                <a:t>heat map</a:t>
              </a:r>
              <a:r>
                <a:rPr lang="en-US" sz="2400" dirty="0"/>
                <a:t>,</a:t>
              </a:r>
            </a:p>
            <a:p>
              <a:pPr algn="ctr"/>
              <a:r>
                <a:rPr lang="en-US" sz="2400" dirty="0"/>
                <a:t>histogram, boxplot</a:t>
              </a:r>
            </a:p>
          </p:txBody>
        </p:sp>
        <p:cxnSp>
          <p:nvCxnSpPr>
            <p:cNvPr id="1055" name="Elbow Connector 1054"/>
            <p:cNvCxnSpPr>
              <a:stCxn id="184" idx="2"/>
              <a:endCxn id="167" idx="3"/>
            </p:cNvCxnSpPr>
            <p:nvPr/>
          </p:nvCxnSpPr>
          <p:spPr>
            <a:xfrm rot="16200000" flipV="1">
              <a:off x="7544234" y="2982852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3067935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158650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1659774"/>
              <a:ext cx="2286000" cy="523220"/>
            </a:xfrm>
            <a:prstGeom prst="rect">
              <a:avLst/>
            </a:prstGeom>
            <a:noFill/>
            <a:ln>
              <a:noFill/>
            </a:ln>
          </p:spPr>
          <p:txBody>
            <a:bodyPr wrap="square" rtlCol="0">
              <a:spAutoFit/>
            </a:bodyPr>
            <a:lstStyle/>
            <a:p>
              <a:r>
                <a:rPr lang="en-US" sz="2800" dirty="0"/>
                <a:t>zoom/pan</a:t>
              </a:r>
            </a:p>
          </p:txBody>
        </p:sp>
      </p:grpSp>
      <p:sp>
        <p:nvSpPr>
          <p:cNvPr id="210" name="Text Box 34"/>
          <p:cNvSpPr txBox="1">
            <a:spLocks noChangeArrowheads="1"/>
          </p:cNvSpPr>
          <p:nvPr/>
        </p:nvSpPr>
        <p:spPr bwMode="auto">
          <a:xfrm>
            <a:off x="36118800" y="20574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1488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1491079"/>
            <a:ext cx="123444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a:t>
            </a:r>
            <a:r>
              <a:rPr lang="en-US" sz="3600" b="0" dirty="0" smtClean="0">
                <a:latin typeface="Helvetica" panose="020B0604020202020204" pitchFamily="34" charset="0"/>
                <a:cs typeface="Helvetica" panose="020B0604020202020204" pitchFamily="34" charset="0"/>
              </a:rPr>
              <a:t>images, which</a:t>
            </a:r>
            <a:r>
              <a:rPr lang="en-US" sz="3600" b="0" dirty="0" smtClean="0">
                <a:latin typeface="Helvetica" panose="020B0604020202020204" pitchFamily="34" charset="0"/>
                <a:cs typeface="Helvetica" panose="020B0604020202020204" pitchFamily="34" charset="0"/>
              </a:rPr>
              <a:t> </a:t>
            </a:r>
            <a:r>
              <a:rPr lang="en-US" sz="3600" b="0" dirty="0">
                <a:latin typeface="Helvetica" panose="020B0604020202020204" pitchFamily="34" charset="0"/>
                <a:cs typeface="Helvetica" panose="020B0604020202020204" pitchFamily="34" charset="0"/>
              </a:rPr>
              <a:t>confirms that it is a fallacy to assume that any WSI viewer can reproduce digital images identically</a:t>
            </a:r>
            <a:r>
              <a:rPr lang="en-US" sz="3600" b="0" dirty="0" smtClean="0">
                <a:latin typeface="Helvetica" panose="020B0604020202020204" pitchFamily="34" charset="0"/>
                <a:cs typeface="Helvetica" panose="020B0604020202020204" pitchFamily="34" charset="0"/>
              </a:rPr>
              <a:t>. The </a:t>
            </a:r>
            <a:r>
              <a:rPr lang="en-US" sz="3600" b="0" dirty="0">
                <a:latin typeface="Helvetica" panose="020B0604020202020204" pitchFamily="34" charset="0"/>
                <a:cs typeface="Helvetica" panose="020B0604020202020204" pitchFamily="34" charset="0"/>
              </a:rPr>
              <a:t>concept of </a:t>
            </a:r>
            <a:r>
              <a:rPr lang="en-US" sz="3600" b="0" u="sng" dirty="0">
                <a:latin typeface="Helvetica" panose="020B0604020202020204" pitchFamily="34" charset="0"/>
                <a:cs typeface="Helvetica" panose="020B0604020202020204" pitchFamily="34" charset="0"/>
              </a:rPr>
              <a:t>interoperability</a:t>
            </a:r>
            <a:r>
              <a:rPr lang="en-US" sz="3600" b="0" dirty="0">
                <a:latin typeface="Helvetica" panose="020B0604020202020204" pitchFamily="34" charset="0"/>
                <a:cs typeface="Helvetica" panose="020B0604020202020204" pitchFamily="34" charset="0"/>
              </a:rPr>
              <a:t> between WSI components needs to be revisited to include image integrity on the pixel level. Before </a:t>
            </a:r>
            <a:r>
              <a:rPr lang="en-US" sz="3600" b="0" dirty="0" smtClean="0">
                <a:latin typeface="Helvetica" panose="020B0604020202020204" pitchFamily="34" charset="0"/>
                <a:cs typeface="Helvetica" panose="020B0604020202020204" pitchFamily="34" charset="0"/>
              </a:rPr>
              <a:t>a WSI </a:t>
            </a:r>
            <a:r>
              <a:rPr lang="en-US" sz="3600" b="0" dirty="0">
                <a:latin typeface="Helvetica" panose="020B0604020202020204" pitchFamily="34" charset="0"/>
                <a:cs typeface="Helvetica" panose="020B0604020202020204" pitchFamily="34" charset="0"/>
              </a:rPr>
              <a:t>file format is standardized, third-party viewer vendors should work with the scanner manufacturer instead of relying on untested free libraries. </a:t>
            </a:r>
            <a:r>
              <a:rPr lang="en-US" sz="3600" b="0" dirty="0" smtClean="0">
                <a:latin typeface="Helvetica" panose="020B0604020202020204" pitchFamily="34" charset="0"/>
                <a:cs typeface="Helvetica" panose="020B0604020202020204" pitchFamily="34" charset="0"/>
              </a:rPr>
              <a:t>More adequate </a:t>
            </a:r>
            <a:r>
              <a:rPr lang="en-US" sz="3600" b="0" dirty="0">
                <a:latin typeface="Helvetica" panose="020B0604020202020204" pitchFamily="34" charset="0"/>
                <a:cs typeface="Helvetica" panose="020B0604020202020204" pitchFamily="34" charset="0"/>
              </a:rPr>
              <a:t>bench testing data are needed for 510(k) WSI viewer submissions.  </a:t>
            </a:r>
          </a:p>
        </p:txBody>
      </p:sp>
      <p:sp>
        <p:nvSpPr>
          <p:cNvPr id="123" name="TextBox 122">
            <a:extLst>
              <a:ext uri="{FF2B5EF4-FFF2-40B4-BE49-F238E27FC236}">
                <a16:creationId xmlns:a16="http://schemas.microsoft.com/office/drawing/2014/main" xmlns="" id="{1A01DA90-DE82-49EA-AC02-C40ADCBBEFF3}"/>
              </a:ext>
            </a:extLst>
          </p:cNvPr>
          <p:cNvSpPr txBox="1"/>
          <p:nvPr/>
        </p:nvSpPr>
        <p:spPr>
          <a:xfrm>
            <a:off x="36118800" y="28238984"/>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a16="http://schemas.microsoft.com/office/drawing/2014/main" xmlns="" id="{E2E30B1A-923A-40A7-9724-CDE0468B2474}"/>
              </a:ext>
            </a:extLst>
          </p:cNvPr>
          <p:cNvSpPr txBox="1">
            <a:spLocks noChangeArrowheads="1"/>
          </p:cNvSpPr>
          <p:nvPr/>
        </p:nvSpPr>
        <p:spPr bwMode="auto">
          <a:xfrm>
            <a:off x="36118800" y="27432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FUTURE WORK</a:t>
            </a:r>
            <a:endParaRPr lang="en-US" sz="36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a16="http://schemas.microsoft.com/office/drawing/2014/main" xmlns="" id="{9EAD9CC7-8E13-4436-B1B8-6C46904C5F31}"/>
              </a:ext>
            </a:extLst>
          </p:cNvPr>
          <p:cNvSpPr/>
          <p:nvPr/>
        </p:nvSpPr>
        <p:spPr>
          <a:xfrm>
            <a:off x="36118800" y="28238984"/>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6546" t="5784" r="8770" b="4828"/>
          <a:stretch/>
        </p:blipFill>
        <p:spPr>
          <a:xfrm>
            <a:off x="35570160" y="4572001"/>
            <a:ext cx="12893040" cy="7655243"/>
          </a:xfrm>
          <a:prstGeom prst="rect">
            <a:avLst/>
          </a:prstGeom>
        </p:spPr>
      </p:pic>
      <p:sp>
        <p:nvSpPr>
          <p:cNvPr id="128" name="TextBox 8"/>
          <p:cNvSpPr txBox="1"/>
          <p:nvPr/>
        </p:nvSpPr>
        <p:spPr>
          <a:xfrm>
            <a:off x="37947600" y="4813641"/>
            <a:ext cx="406908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Boxplot of ∆</a:t>
            </a:r>
            <a:r>
              <a:rPr lang="en-US" sz="2800" b="1" dirty="0" smtClean="0">
                <a:latin typeface="Helvetica" panose="020B0604020202020204" pitchFamily="34" charset="0"/>
                <a:cs typeface="Helvetica" panose="020B0604020202020204" pitchFamily="34" charset="0"/>
              </a:rPr>
              <a:t>E between 6 pairs</a:t>
            </a:r>
            <a:endParaRPr lang="en-US" sz="2800" b="1" dirty="0">
              <a:latin typeface="Helvetica" panose="020B0604020202020204" pitchFamily="34" charset="0"/>
              <a:cs typeface="Helvetica" panose="020B0604020202020204" pitchFamily="34" charset="0"/>
            </a:endParaRPr>
          </a:p>
        </p:txBody>
      </p:sp>
      <p:sp>
        <p:nvSpPr>
          <p:cNvPr id="133" name="TextBox 8"/>
          <p:cNvSpPr txBox="1"/>
          <p:nvPr/>
        </p:nvSpPr>
        <p:spPr>
          <a:xfrm>
            <a:off x="46177200" y="4974931"/>
            <a:ext cx="2659117"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400" dirty="0" smtClean="0">
                <a:latin typeface="Helvetica" panose="020B0604020202020204" pitchFamily="34" charset="0"/>
                <a:cs typeface="Helvetica" panose="020B0604020202020204" pitchFamily="34" charset="0"/>
              </a:rPr>
              <a:t>N: NDP</a:t>
            </a:r>
          </a:p>
          <a:p>
            <a:r>
              <a:rPr lang="en-US" sz="2400" dirty="0" smtClean="0">
                <a:latin typeface="Helvetica" panose="020B0604020202020204" pitchFamily="34" charset="0"/>
                <a:cs typeface="Helvetica" panose="020B0604020202020204" pitchFamily="34" charset="0"/>
              </a:rPr>
              <a:t>S: Sedeen</a:t>
            </a:r>
          </a:p>
          <a:p>
            <a:r>
              <a:rPr lang="en-US" sz="2400" dirty="0" smtClean="0">
                <a:latin typeface="Helvetica" panose="020B0604020202020204" pitchFamily="34" charset="0"/>
                <a:cs typeface="Helvetica" panose="020B0604020202020204" pitchFamily="34" charset="0"/>
              </a:rPr>
              <a:t>A: ASAP</a:t>
            </a:r>
          </a:p>
          <a:p>
            <a:r>
              <a:rPr lang="en-US" sz="2400" dirty="0" smtClean="0">
                <a:latin typeface="Helvetica" panose="020B0604020202020204" pitchFamily="34" charset="0"/>
                <a:cs typeface="Helvetica" panose="020B0604020202020204" pitchFamily="34" charset="0"/>
              </a:rPr>
              <a:t>Q: QuPath</a:t>
            </a:r>
          </a:p>
          <a:p>
            <a:endParaRPr lang="en-US" sz="2400" dirty="0">
              <a:latin typeface="Helvetica" panose="020B0604020202020204" pitchFamily="34" charset="0"/>
              <a:cs typeface="Helvetica" panose="020B0604020202020204" pitchFamily="34" charset="0"/>
            </a:endParaRPr>
          </a:p>
        </p:txBody>
      </p:sp>
      <p:sp>
        <p:nvSpPr>
          <p:cNvPr id="134" name="TextBox 8"/>
          <p:cNvSpPr txBox="1"/>
          <p:nvPr/>
        </p:nvSpPr>
        <p:spPr>
          <a:xfrm>
            <a:off x="5029200" y="16579472"/>
            <a:ext cx="7512628" cy="87657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smtClean="0">
                <a:latin typeface="Helvetica" panose="020B0604020202020204" pitchFamily="34" charset="0"/>
                <a:cs typeface="Helvetica" panose="020B0604020202020204" pitchFamily="34" charset="0"/>
              </a:rPr>
              <a:t>Components of a WSI system</a:t>
            </a:r>
            <a:endParaRPr lang="en-US" sz="2800" b="1" dirty="0">
              <a:latin typeface="Helvetica" panose="020B0604020202020204" pitchFamily="34" charset="0"/>
              <a:cs typeface="Helvetica" panose="020B0604020202020204" pitchFamily="34" charset="0"/>
            </a:endParaRPr>
          </a:p>
        </p:txBody>
      </p:sp>
      <p:grpSp>
        <p:nvGrpSpPr>
          <p:cNvPr id="9" name="Group 8"/>
          <p:cNvGrpSpPr/>
          <p:nvPr/>
        </p:nvGrpSpPr>
        <p:grpSpPr>
          <a:xfrm>
            <a:off x="15087600" y="16002000"/>
            <a:ext cx="20181916" cy="21031200"/>
            <a:chOff x="15087600" y="16002000"/>
            <a:chExt cx="20181916" cy="21031200"/>
          </a:xfrm>
        </p:grpSpPr>
        <p:grpSp>
          <p:nvGrpSpPr>
            <p:cNvPr id="7" name="Group 6"/>
            <p:cNvGrpSpPr/>
            <p:nvPr/>
          </p:nvGrpSpPr>
          <p:grpSpPr>
            <a:xfrm>
              <a:off x="15087600" y="16002000"/>
              <a:ext cx="20181916" cy="21031200"/>
              <a:chOff x="15087600" y="16002000"/>
              <a:chExt cx="20181916" cy="21031200"/>
            </a:xfrm>
          </p:grpSpPr>
          <p:sp>
            <p:nvSpPr>
              <p:cNvPr id="180" name="Arc 179"/>
              <p:cNvSpPr/>
              <p:nvPr/>
            </p:nvSpPr>
            <p:spPr>
              <a:xfrm flipH="1">
                <a:off x="15087600" y="16916400"/>
                <a:ext cx="20116800" cy="20116800"/>
              </a:xfrm>
              <a:prstGeom prst="arc">
                <a:avLst>
                  <a:gd name="adj1" fmla="val 9051174"/>
                  <a:gd name="adj2" fmla="val 15893699"/>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2" name="Arc 181"/>
              <p:cNvSpPr/>
              <p:nvPr/>
            </p:nvSpPr>
            <p:spPr>
              <a:xfrm flipH="1">
                <a:off x="15152716" y="16916400"/>
                <a:ext cx="20116800" cy="20116800"/>
              </a:xfrm>
              <a:prstGeom prst="arc">
                <a:avLst>
                  <a:gd name="adj1" fmla="val 16532537"/>
                  <a:gd name="adj2" fmla="val 1770028"/>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83" name="Straight Arrow Connector 182"/>
              <p:cNvCxnSpPr>
                <a:stCxn id="205" idx="2"/>
                <a:endCxn id="202" idx="0"/>
              </p:cNvCxnSpPr>
              <p:nvPr/>
            </p:nvCxnSpPr>
            <p:spPr>
              <a:xfrm>
                <a:off x="25146000" y="17102951"/>
                <a:ext cx="0" cy="85002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V="1">
                <a:off x="16916400" y="26700480"/>
                <a:ext cx="7315200" cy="530352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flipH="1" flipV="1">
                <a:off x="26060400" y="26704151"/>
                <a:ext cx="7315200" cy="52998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33375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Sedeen</a:t>
                </a:r>
                <a:endParaRPr lang="en-US" sz="4000" dirty="0"/>
              </a:p>
            </p:txBody>
          </p:sp>
          <p:sp>
            <p:nvSpPr>
              <p:cNvPr id="201" name="Rectangle 200"/>
              <p:cNvSpPr/>
              <p:nvPr/>
            </p:nvSpPr>
            <p:spPr>
              <a:xfrm>
                <a:off x="15087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QuPath</a:t>
                </a:r>
                <a:endParaRPr lang="en-US" sz="4000" dirty="0"/>
              </a:p>
            </p:txBody>
          </p:sp>
          <p:sp>
            <p:nvSpPr>
              <p:cNvPr id="202" name="Rectangle 201"/>
              <p:cNvSpPr/>
              <p:nvPr/>
            </p:nvSpPr>
            <p:spPr>
              <a:xfrm>
                <a:off x="24231600" y="25603200"/>
                <a:ext cx="1828800" cy="1100951"/>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NDP</a:t>
                </a:r>
                <a:endParaRPr lang="en-US" sz="4000" dirty="0"/>
              </a:p>
            </p:txBody>
          </p:sp>
          <p:sp>
            <p:nvSpPr>
              <p:cNvPr id="205" name="Rectangle 204"/>
              <p:cNvSpPr/>
              <p:nvPr/>
            </p:nvSpPr>
            <p:spPr>
              <a:xfrm>
                <a:off x="24231600" y="16002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ASAP</a:t>
                </a:r>
                <a:endParaRPr lang="en-US" sz="4000" dirty="0"/>
              </a:p>
            </p:txBody>
          </p:sp>
          <p:cxnSp>
            <p:nvCxnSpPr>
              <p:cNvPr id="206" name="Straight Arrow Connector 205"/>
              <p:cNvCxnSpPr>
                <a:stCxn id="201" idx="3"/>
                <a:endCxn id="189" idx="1"/>
              </p:cNvCxnSpPr>
              <p:nvPr/>
            </p:nvCxnSpPr>
            <p:spPr>
              <a:xfrm>
                <a:off x="16916400" y="32554476"/>
                <a:ext cx="16459200" cy="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6916400" y="18196560"/>
              <a:ext cx="17071680" cy="16550640"/>
              <a:chOff x="16916400" y="18196560"/>
              <a:chExt cx="17071680" cy="16550640"/>
            </a:xfrm>
          </p:grpSpPr>
          <p:grpSp>
            <p:nvGrpSpPr>
              <p:cNvPr id="138" name="Group 137"/>
              <p:cNvGrpSpPr/>
              <p:nvPr/>
            </p:nvGrpSpPr>
            <p:grpSpPr>
              <a:xfrm>
                <a:off x="22585680" y="29504291"/>
                <a:ext cx="5029200" cy="5242909"/>
                <a:chOff x="22585680" y="29504291"/>
                <a:chExt cx="5029200" cy="5242909"/>
              </a:xfrm>
            </p:grpSpPr>
            <p:pic>
              <p:nvPicPr>
                <p:cNvPr id="178" name="Picture 177"/>
                <p:cNvPicPr>
                  <a:picLocks noChangeAspect="1"/>
                </p:cNvPicPr>
                <p:nvPr/>
              </p:nvPicPr>
              <p:blipFill rotWithShape="1">
                <a:blip r:embed="rId16" cstate="print">
                  <a:extLst>
                    <a:ext uri="{28A0092B-C50C-407E-A947-70E740481C1C}">
                      <a14:useLocalDpi xmlns:a14="http://schemas.microsoft.com/office/drawing/2010/main" val="0"/>
                    </a:ext>
                  </a:extLst>
                </a:blip>
                <a:srcRect l="37182" t="2941" r="36755" b="55889"/>
                <a:stretch/>
              </p:blipFill>
              <p:spPr>
                <a:xfrm>
                  <a:off x="22585680" y="29504291"/>
                  <a:ext cx="5029200" cy="5242909"/>
                </a:xfrm>
                <a:prstGeom prst="rect">
                  <a:avLst/>
                </a:prstGeom>
              </p:spPr>
            </p:pic>
            <p:pic>
              <p:nvPicPr>
                <p:cNvPr id="179" name="Picture 178"/>
                <p:cNvPicPr>
                  <a:picLocks noChangeAspect="1"/>
                </p:cNvPicPr>
                <p:nvPr/>
              </p:nvPicPr>
              <p:blipFill rotWithShape="1">
                <a:blip r:embed="rId17" cstate="print">
                  <a:extLst>
                    <a:ext uri="{28A0092B-C50C-407E-A947-70E740481C1C}">
                      <a14:useLocalDpi xmlns:a14="http://schemas.microsoft.com/office/drawing/2010/main" val="0"/>
                    </a:ext>
                  </a:extLst>
                </a:blip>
                <a:srcRect l="55489" t="6407" r="9445" b="69660"/>
                <a:stretch/>
              </p:blipFill>
              <p:spPr>
                <a:xfrm>
                  <a:off x="22655957" y="33682369"/>
                  <a:ext cx="1188720" cy="1064831"/>
                </a:xfrm>
                <a:prstGeom prst="rect">
                  <a:avLst/>
                </a:prstGeom>
              </p:spPr>
            </p:pic>
          </p:grpSp>
          <p:grpSp>
            <p:nvGrpSpPr>
              <p:cNvPr id="139" name="Group 138"/>
              <p:cNvGrpSpPr/>
              <p:nvPr/>
            </p:nvGrpSpPr>
            <p:grpSpPr>
              <a:xfrm>
                <a:off x="27889200" y="26142645"/>
                <a:ext cx="5029200" cy="5423527"/>
                <a:chOff x="27889200" y="26142645"/>
                <a:chExt cx="5029200" cy="5423527"/>
              </a:xfrm>
            </p:grpSpPr>
            <p:pic>
              <p:nvPicPr>
                <p:cNvPr id="175" name="Picture 174"/>
                <p:cNvPicPr>
                  <a:picLocks noChangeAspect="1"/>
                </p:cNvPicPr>
                <p:nvPr/>
              </p:nvPicPr>
              <p:blipFill rotWithShape="1">
                <a:blip r:embed="rId16" cstate="print">
                  <a:extLst>
                    <a:ext uri="{28A0092B-C50C-407E-A947-70E740481C1C}">
                      <a14:useLocalDpi xmlns:a14="http://schemas.microsoft.com/office/drawing/2010/main" val="0"/>
                    </a:ext>
                  </a:extLst>
                </a:blip>
                <a:srcRect l="64283" t="49118" r="10691" b="9989"/>
                <a:stretch/>
              </p:blipFill>
              <p:spPr>
                <a:xfrm>
                  <a:off x="27889200" y="26142645"/>
                  <a:ext cx="5029200" cy="5423527"/>
                </a:xfrm>
                <a:prstGeom prst="rect">
                  <a:avLst/>
                </a:prstGeom>
              </p:spPr>
            </p:pic>
            <p:pic>
              <p:nvPicPr>
                <p:cNvPr id="176" name="Picture 175"/>
                <p:cNvPicPr>
                  <a:picLocks noChangeAspect="1"/>
                </p:cNvPicPr>
                <p:nvPr/>
              </p:nvPicPr>
              <p:blipFill rotWithShape="1">
                <a:blip r:embed="rId17" cstate="print">
                  <a:extLst>
                    <a:ext uri="{28A0092B-C50C-407E-A947-70E740481C1C}">
                      <a14:useLocalDpi xmlns:a14="http://schemas.microsoft.com/office/drawing/2010/main" val="0"/>
                    </a:ext>
                  </a:extLst>
                </a:blip>
                <a:srcRect l="48648" t="65309" r="16286" b="10758"/>
                <a:stretch/>
              </p:blipFill>
              <p:spPr>
                <a:xfrm>
                  <a:off x="27889200" y="30394605"/>
                  <a:ext cx="1188720" cy="1064831"/>
                </a:xfrm>
                <a:prstGeom prst="rect">
                  <a:avLst/>
                </a:prstGeom>
              </p:spPr>
            </p:pic>
          </p:grpSp>
          <p:grpSp>
            <p:nvGrpSpPr>
              <p:cNvPr id="140" name="Group 139"/>
              <p:cNvGrpSpPr/>
              <p:nvPr/>
            </p:nvGrpSpPr>
            <p:grpSpPr>
              <a:xfrm>
                <a:off x="22585680" y="18196560"/>
                <a:ext cx="5029200" cy="5660085"/>
                <a:chOff x="22585680" y="18196560"/>
                <a:chExt cx="5029200" cy="5660085"/>
              </a:xfrm>
            </p:grpSpPr>
            <p:pic>
              <p:nvPicPr>
                <p:cNvPr id="170" name="Picture 169"/>
                <p:cNvPicPr>
                  <a:picLocks noChangeAspect="1"/>
                </p:cNvPicPr>
                <p:nvPr/>
              </p:nvPicPr>
              <p:blipFill rotWithShape="1">
                <a:blip r:embed="rId16" cstate="print">
                  <a:extLst>
                    <a:ext uri="{28A0092B-C50C-407E-A947-70E740481C1C}">
                      <a14:useLocalDpi xmlns:a14="http://schemas.microsoft.com/office/drawing/2010/main" val="0"/>
                    </a:ext>
                  </a:extLst>
                </a:blip>
                <a:srcRect l="37504" t="47749" r="37712" b="9989"/>
                <a:stretch/>
              </p:blipFill>
              <p:spPr>
                <a:xfrm>
                  <a:off x="22585680" y="18196560"/>
                  <a:ext cx="5029200" cy="5660085"/>
                </a:xfrm>
                <a:prstGeom prst="rect">
                  <a:avLst/>
                </a:prstGeom>
              </p:spPr>
            </p:pic>
            <p:pic>
              <p:nvPicPr>
                <p:cNvPr id="174" name="Picture 173"/>
                <p:cNvPicPr>
                  <a:picLocks noChangeAspect="1"/>
                </p:cNvPicPr>
                <p:nvPr/>
              </p:nvPicPr>
              <p:blipFill rotWithShape="1">
                <a:blip r:embed="rId18" cstate="print">
                  <a:extLst>
                    <a:ext uri="{28A0092B-C50C-407E-A947-70E740481C1C}">
                      <a14:useLocalDpi xmlns:a14="http://schemas.microsoft.com/office/drawing/2010/main" val="0"/>
                    </a:ext>
                  </a:extLst>
                </a:blip>
                <a:srcRect l="14210" t="65939" r="50724" b="10128"/>
                <a:stretch/>
              </p:blipFill>
              <p:spPr>
                <a:xfrm>
                  <a:off x="22586532" y="22667925"/>
                  <a:ext cx="1188720" cy="1064832"/>
                </a:xfrm>
                <a:prstGeom prst="rect">
                  <a:avLst/>
                </a:prstGeom>
              </p:spPr>
            </p:pic>
          </p:grpSp>
          <p:grpSp>
            <p:nvGrpSpPr>
              <p:cNvPr id="146" name="Group 145"/>
              <p:cNvGrpSpPr/>
              <p:nvPr/>
            </p:nvGrpSpPr>
            <p:grpSpPr>
              <a:xfrm>
                <a:off x="17373600" y="26142645"/>
                <a:ext cx="5030052" cy="5328997"/>
                <a:chOff x="17373600" y="26142645"/>
                <a:chExt cx="5030052" cy="5328997"/>
              </a:xfrm>
            </p:grpSpPr>
            <p:pic>
              <p:nvPicPr>
                <p:cNvPr id="155" name="Picture 154"/>
                <p:cNvPicPr>
                  <a:picLocks noChangeAspect="1"/>
                </p:cNvPicPr>
                <p:nvPr/>
              </p:nvPicPr>
              <p:blipFill rotWithShape="1">
                <a:blip r:embed="rId16" cstate="print">
                  <a:extLst>
                    <a:ext uri="{28A0092B-C50C-407E-A947-70E740481C1C}">
                      <a14:useLocalDpi xmlns:a14="http://schemas.microsoft.com/office/drawing/2010/main" val="0"/>
                    </a:ext>
                  </a:extLst>
                </a:blip>
                <a:srcRect l="63914" t="2941" r="10691" b="56286"/>
                <a:stretch/>
              </p:blipFill>
              <p:spPr>
                <a:xfrm>
                  <a:off x="17374452" y="26142645"/>
                  <a:ext cx="5029200" cy="5328997"/>
                </a:xfrm>
                <a:prstGeom prst="rect">
                  <a:avLst/>
                </a:prstGeom>
              </p:spPr>
            </p:pic>
            <p:pic>
              <p:nvPicPr>
                <p:cNvPr id="156" name="Picture 155"/>
                <p:cNvPicPr>
                  <a:picLocks noChangeAspect="1"/>
                </p:cNvPicPr>
                <p:nvPr/>
              </p:nvPicPr>
              <p:blipFill rotWithShape="1">
                <a:blip r:embed="rId17" cstate="print">
                  <a:extLst>
                    <a:ext uri="{28A0092B-C50C-407E-A947-70E740481C1C}">
                      <a14:useLocalDpi xmlns:a14="http://schemas.microsoft.com/office/drawing/2010/main" val="0"/>
                    </a:ext>
                  </a:extLst>
                </a:blip>
                <a:srcRect l="16899" t="35500" r="48035" b="40567"/>
                <a:stretch/>
              </p:blipFill>
              <p:spPr>
                <a:xfrm>
                  <a:off x="17373600" y="30406811"/>
                  <a:ext cx="1188720" cy="1064831"/>
                </a:xfrm>
                <a:prstGeom prst="rect">
                  <a:avLst/>
                </a:prstGeom>
              </p:spPr>
            </p:pic>
          </p:grpSp>
          <p:grpSp>
            <p:nvGrpSpPr>
              <p:cNvPr id="147" name="Group 146"/>
              <p:cNvGrpSpPr/>
              <p:nvPr/>
            </p:nvGrpSpPr>
            <p:grpSpPr>
              <a:xfrm>
                <a:off x="16916400" y="20192826"/>
                <a:ext cx="5029200" cy="5410374"/>
                <a:chOff x="16916400" y="20192826"/>
                <a:chExt cx="5029200" cy="5410374"/>
              </a:xfrm>
            </p:grpSpPr>
            <p:pic>
              <p:nvPicPr>
                <p:cNvPr id="153" name="Picture 152"/>
                <p:cNvPicPr>
                  <a:picLocks noChangeAspect="1"/>
                </p:cNvPicPr>
                <p:nvPr/>
              </p:nvPicPr>
              <p:blipFill rotWithShape="1">
                <a:blip r:embed="rId16" cstate="print">
                  <a:extLst>
                    <a:ext uri="{28A0092B-C50C-407E-A947-70E740481C1C}">
                      <a14:useLocalDpi xmlns:a14="http://schemas.microsoft.com/office/drawing/2010/main" val="0"/>
                    </a:ext>
                  </a:extLst>
                </a:blip>
                <a:srcRect l="10777" t="2941" r="63868" b="55728"/>
                <a:stretch/>
              </p:blipFill>
              <p:spPr>
                <a:xfrm>
                  <a:off x="16916400" y="20192826"/>
                  <a:ext cx="5029200" cy="5410374"/>
                </a:xfrm>
                <a:prstGeom prst="rect">
                  <a:avLst/>
                </a:prstGeom>
              </p:spPr>
            </p:pic>
            <p:pic>
              <p:nvPicPr>
                <p:cNvPr id="154" name="Picture 153"/>
                <p:cNvPicPr>
                  <a:picLocks noChangeAspect="1"/>
                </p:cNvPicPr>
                <p:nvPr/>
              </p:nvPicPr>
              <p:blipFill rotWithShape="1">
                <a:blip r:embed="rId17" cstate="print">
                  <a:extLst>
                    <a:ext uri="{28A0092B-C50C-407E-A947-70E740481C1C}">
                      <a14:useLocalDpi xmlns:a14="http://schemas.microsoft.com/office/drawing/2010/main" val="0"/>
                    </a:ext>
                  </a:extLst>
                </a:blip>
                <a:srcRect l="9748" t="5209" r="55186" b="70858"/>
                <a:stretch/>
              </p:blipFill>
              <p:spPr>
                <a:xfrm>
                  <a:off x="16916400" y="24490506"/>
                  <a:ext cx="1188720" cy="1064831"/>
                </a:xfrm>
                <a:prstGeom prst="rect">
                  <a:avLst/>
                </a:prstGeom>
              </p:spPr>
            </p:pic>
          </p:grpSp>
          <p:grpSp>
            <p:nvGrpSpPr>
              <p:cNvPr id="148" name="Group 147"/>
              <p:cNvGrpSpPr/>
              <p:nvPr/>
            </p:nvGrpSpPr>
            <p:grpSpPr>
              <a:xfrm>
                <a:off x="28346400" y="20164723"/>
                <a:ext cx="5641680" cy="5438477"/>
                <a:chOff x="28346400" y="20164723"/>
                <a:chExt cx="5641680" cy="5438477"/>
              </a:xfrm>
            </p:grpSpPr>
            <p:pic>
              <p:nvPicPr>
                <p:cNvPr id="149" name="Picture 148"/>
                <p:cNvPicPr>
                  <a:picLocks noChangeAspect="1"/>
                </p:cNvPicPr>
                <p:nvPr/>
              </p:nvPicPr>
              <p:blipFill rotWithShape="1">
                <a:blip r:embed="rId16" cstate="print">
                  <a:extLst>
                    <a:ext uri="{28A0092B-C50C-407E-A947-70E740481C1C}">
                      <a14:useLocalDpi xmlns:a14="http://schemas.microsoft.com/office/drawing/2010/main" val="0"/>
                    </a:ext>
                  </a:extLst>
                </a:blip>
                <a:srcRect l="10778" t="48460" r="63863" b="9989"/>
                <a:stretch/>
              </p:blipFill>
              <p:spPr>
                <a:xfrm>
                  <a:off x="28346400" y="20164723"/>
                  <a:ext cx="5029200" cy="5438477"/>
                </a:xfrm>
                <a:prstGeom prst="rect">
                  <a:avLst/>
                </a:prstGeom>
              </p:spPr>
            </p:pic>
            <p:pic>
              <p:nvPicPr>
                <p:cNvPr id="151" name="Picture 150"/>
                <p:cNvPicPr>
                  <a:picLocks noChangeAspect="1"/>
                </p:cNvPicPr>
                <p:nvPr/>
              </p:nvPicPr>
              <p:blipFill rotWithShape="1">
                <a:blip r:embed="rId17" cstate="print">
                  <a:extLst>
                    <a:ext uri="{28A0092B-C50C-407E-A947-70E740481C1C}">
                      <a14:useLocalDpi xmlns:a14="http://schemas.microsoft.com/office/drawing/2010/main" val="0"/>
                    </a:ext>
                  </a:extLst>
                </a:blip>
                <a:srcRect l="53618" t="35528" r="11316" b="40539"/>
                <a:stretch/>
              </p:blipFill>
              <p:spPr>
                <a:xfrm>
                  <a:off x="28346400" y="24448068"/>
                  <a:ext cx="1188720" cy="1064831"/>
                </a:xfrm>
                <a:prstGeom prst="rect">
                  <a:avLst/>
                </a:prstGeom>
              </p:spPr>
            </p:pic>
            <p:pic>
              <p:nvPicPr>
                <p:cNvPr id="152" name="Picture 151"/>
                <p:cNvPicPr>
                  <a:picLocks noChangeAspect="1"/>
                </p:cNvPicPr>
                <p:nvPr/>
              </p:nvPicPr>
              <p:blipFill rotWithShape="1">
                <a:blip r:embed="rId19">
                  <a:extLst>
                    <a:ext uri="{28A0092B-C50C-407E-A947-70E740481C1C}">
                      <a14:useLocalDpi xmlns:a14="http://schemas.microsoft.com/office/drawing/2010/main" val="0"/>
                    </a:ext>
                  </a:extLst>
                </a:blip>
                <a:srcRect l="82292" t="4961" b="8929"/>
                <a:stretch/>
              </p:blipFill>
              <p:spPr>
                <a:xfrm>
                  <a:off x="33375600" y="20391120"/>
                  <a:ext cx="612480" cy="5212080"/>
                </a:xfrm>
                <a:prstGeom prst="rect">
                  <a:avLst/>
                </a:prstGeom>
              </p:spPr>
            </p:pic>
          </p:grpSp>
        </p:grpSp>
      </p:gr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1777</TotalTime>
  <Words>634</Words>
  <Application>Microsoft Office PowerPoint</Application>
  <PresentationFormat>Custom</PresentationFormat>
  <Paragraphs>91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159</cp:revision>
  <dcterms:created xsi:type="dcterms:W3CDTF">2019-07-22T15:20:59Z</dcterms:created>
  <dcterms:modified xsi:type="dcterms:W3CDTF">2019-08-06T15:43:12Z</dcterms:modified>
</cp:coreProperties>
</file>